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Century Gothic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enturyGothic-italic.fntdata"/><Relationship Id="rId20" Type="http://schemas.openxmlformats.org/officeDocument/2006/relationships/slide" Target="slides/slide15.xml"/><Relationship Id="rId41" Type="http://schemas.openxmlformats.org/officeDocument/2006/relationships/font" Target="fonts/CenturyGothic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CenturyGothic-bold.fntdata"/><Relationship Id="rId16" Type="http://schemas.openxmlformats.org/officeDocument/2006/relationships/slide" Target="slides/slide11.xml"/><Relationship Id="rId38" Type="http://schemas.openxmlformats.org/officeDocument/2006/relationships/font" Target="fonts/CenturyGothic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fc01fcf5b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7fc01fcf5b_2_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fc01fcf5b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7fc01fcf5b_2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5ede1aeb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95ede1aeb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95ede1aeb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95ede1aeb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95ede1aeb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95ede1aeb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fc01fcf5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fc01fcf5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fc01fcf5b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fc01fcf5b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03ceb442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03ceb442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00920e3b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00920e3b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00920e3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00920e3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fc01fcf5b_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fc01fcf5b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fc01fcf5b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7fc01fcf5b_2_1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53b42125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53b42125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953b42125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953b42125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800920e3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800920e3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53b42125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953b42125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53b421253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53b421253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fc01fcf5b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7fc01fcf5b_2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fc01fcf5b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7fc01fcf5b_2_1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53b4212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53b4212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53b42125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53b42125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fc01fcf5b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7fc01fcf5b_2_1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03ceb442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03ceb44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5ede1aeb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5ede1aeb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1" type="body"/>
          </p:nvPr>
        </p:nvSpPr>
        <p:spPr>
          <a:xfrm>
            <a:off x="514350" y="1645920"/>
            <a:ext cx="81153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13"/>
          <p:cNvSpPr txBox="1"/>
          <p:nvPr>
            <p:ph idx="10" type="dt"/>
          </p:nvPr>
        </p:nvSpPr>
        <p:spPr>
          <a:xfrm>
            <a:off x="6446520" y="4767263"/>
            <a:ext cx="2183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3"/>
          <p:cNvSpPr txBox="1"/>
          <p:nvPr>
            <p:ph idx="11" type="ftr"/>
          </p:nvPr>
        </p:nvSpPr>
        <p:spPr>
          <a:xfrm>
            <a:off x="514350" y="4766884"/>
            <a:ext cx="582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3"/>
          <p:cNvSpPr txBox="1"/>
          <p:nvPr>
            <p:ph idx="12" type="sldNum"/>
          </p:nvPr>
        </p:nvSpPr>
        <p:spPr>
          <a:xfrm>
            <a:off x="6572250" y="28575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hyperlink" Target="http://drive.google.com/file/d/1bQDJiHXU4rJPQuN5OuVyAlnYx91iCcwT/view" TargetMode="External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jpg"/><Relationship Id="rId5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</a:pPr>
            <a:r>
              <a:rPr lang="it" sz="4800"/>
              <a:t>Game Pitch</a:t>
            </a:r>
            <a:endParaRPr sz="4800"/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5083950" y="3324850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it" sz="2400"/>
              <a:t>Greedy Defense</a:t>
            </a:r>
            <a:endParaRPr sz="2400"/>
          </a:p>
        </p:txBody>
      </p:sp>
      <p:sp>
        <p:nvSpPr>
          <p:cNvPr id="142" name="Google Shape;142;p14"/>
          <p:cNvSpPr txBox="1"/>
          <p:nvPr/>
        </p:nvSpPr>
        <p:spPr>
          <a:xfrm>
            <a:off x="6643700" y="4628151"/>
            <a:ext cx="24144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Andrea Del Vecchio 399000281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Mimmo Carapella 399000291</a:t>
            </a:r>
            <a:endParaRPr sz="1100"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225" y="2571750"/>
            <a:ext cx="1122200" cy="112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2171700" y="471500"/>
            <a:ext cx="6457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STRUTTURA</a:t>
            </a:r>
            <a:endParaRPr sz="2500"/>
          </a:p>
        </p:txBody>
      </p:sp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201775" y="1697950"/>
            <a:ext cx="33021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Progressione a </a:t>
            </a:r>
            <a:r>
              <a:rPr lang="it" sz="1500"/>
              <a:t>Livelli</a:t>
            </a:r>
            <a:endParaRPr sz="1500"/>
          </a:p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D</a:t>
            </a:r>
            <a:r>
              <a:rPr lang="it" sz="1600"/>
              <a:t>ifficoltà crescente</a:t>
            </a:r>
            <a:endParaRPr sz="1600"/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Numero/Caratteristiche dei nemici  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Caratteristiche scena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Posizione pila di cibo</a:t>
            </a:r>
            <a:endParaRPr sz="1400"/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Punti d’ingresso dei nemici</a:t>
            </a:r>
            <a:endParaRPr sz="1600"/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3">
            <a:alphaModFix/>
          </a:blip>
          <a:srcRect b="18427" l="0" r="0" t="0"/>
          <a:stretch/>
        </p:blipFill>
        <p:spPr>
          <a:xfrm>
            <a:off x="4720800" y="1041600"/>
            <a:ext cx="4303851" cy="167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0800" y="3430200"/>
            <a:ext cx="4363701" cy="17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/>
          <p:nvPr/>
        </p:nvSpPr>
        <p:spPr>
          <a:xfrm rot="5398142">
            <a:off x="6612911" y="2849250"/>
            <a:ext cx="555000" cy="42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2171700" y="573276"/>
            <a:ext cx="6457800" cy="744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STRUTTURA</a:t>
            </a:r>
            <a:endParaRPr sz="2500"/>
          </a:p>
        </p:txBody>
      </p: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360900" y="2053125"/>
            <a:ext cx="3936000" cy="192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Livello suddiviso in più ondate</a:t>
            </a:r>
            <a:endParaRPr sz="16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Intervallate da tempo utilizzabile per organizzare la tattica difensiva</a:t>
            </a:r>
            <a:endParaRPr sz="1400"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I nemici tentano di raggiungere la scorta, avanzando senza attaccare</a:t>
            </a:r>
            <a:endParaRPr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550" y="1826650"/>
            <a:ext cx="4571999" cy="2549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/>
          <p:nvPr>
            <p:ph type="title"/>
          </p:nvPr>
        </p:nvSpPr>
        <p:spPr>
          <a:xfrm>
            <a:off x="2171700" y="573276"/>
            <a:ext cx="6457800" cy="809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STRUTTURA</a:t>
            </a:r>
            <a:endParaRPr sz="2500"/>
          </a:p>
        </p:txBody>
      </p:sp>
      <p:sp>
        <p:nvSpPr>
          <p:cNvPr id="236" name="Google Shape;236;p25"/>
          <p:cNvSpPr txBox="1"/>
          <p:nvPr/>
        </p:nvSpPr>
        <p:spPr>
          <a:xfrm>
            <a:off x="225025" y="1783675"/>
            <a:ext cx="35361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it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Il superamento del livello comporta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Assegnazione di uno score al livello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it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Pulizia della scena dalle difese avanzate nel livello </a:t>
            </a: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6275" y="1665800"/>
            <a:ext cx="5227300" cy="29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title"/>
          </p:nvPr>
        </p:nvSpPr>
        <p:spPr>
          <a:xfrm>
            <a:off x="2171700" y="573276"/>
            <a:ext cx="6457800" cy="702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STRUTTURA</a:t>
            </a:r>
            <a:endParaRPr sz="2500"/>
          </a:p>
        </p:txBody>
      </p:sp>
      <p:sp>
        <p:nvSpPr>
          <p:cNvPr id="244" name="Google Shape;244;p26"/>
          <p:cNvSpPr txBox="1"/>
          <p:nvPr>
            <p:ph idx="1" type="body"/>
          </p:nvPr>
        </p:nvSpPr>
        <p:spPr>
          <a:xfrm>
            <a:off x="244050" y="2112150"/>
            <a:ext cx="3753000" cy="18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Game over al termine della scorta di cibo</a:t>
            </a:r>
            <a:endParaRPr sz="1600"/>
          </a:p>
          <a:p>
            <a:pPr indent="-3175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Ogni nemico che raggiunge la scorta comincia a mangiare il cibo</a:t>
            </a:r>
            <a:endParaRPr sz="1400"/>
          </a:p>
          <a:p>
            <a:pPr indent="-3175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Progressiva diminuzione della barra della vita della scorta di cibo</a:t>
            </a:r>
            <a:endParaRPr sz="1600"/>
          </a:p>
        </p:txBody>
      </p:sp>
      <p:pic>
        <p:nvPicPr>
          <p:cNvPr id="245" name="Google Shape;2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825" y="1862625"/>
            <a:ext cx="4635101" cy="25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373" y="1905500"/>
            <a:ext cx="339275" cy="33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2171700" y="401376"/>
            <a:ext cx="6457800" cy="76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STRUTTURA</a:t>
            </a:r>
            <a:endParaRPr sz="2500"/>
          </a:p>
        </p:txBody>
      </p:sp>
      <p:sp>
        <p:nvSpPr>
          <p:cNvPr id="253" name="Google Shape;253;p27"/>
          <p:cNvSpPr txBox="1"/>
          <p:nvPr>
            <p:ph idx="1" type="body"/>
          </p:nvPr>
        </p:nvSpPr>
        <p:spPr>
          <a:xfrm>
            <a:off x="514350" y="1162175"/>
            <a:ext cx="4436400" cy="388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Modalità di difesa</a:t>
            </a:r>
            <a:endParaRPr sz="16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Uso del mostriciattolo, equipaggiato con un’arma tra le disponibili</a:t>
            </a:r>
            <a:endParaRPr sz="14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Trappole e torrette, non migliorabili</a:t>
            </a:r>
            <a:endParaRPr sz="1400"/>
          </a:p>
          <a:p>
            <a:pPr indent="0" lvl="0" marL="5207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77800" lvl="0" marL="1778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Valuta debole</a:t>
            </a:r>
            <a:endParaRPr sz="16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Set iniziale di valuta debole prestabilito per ogni livello</a:t>
            </a:r>
            <a:endParaRPr sz="14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Guadagno variabile durante i livelli</a:t>
            </a:r>
            <a:endParaRPr sz="1400"/>
          </a:p>
          <a:p>
            <a:pPr indent="-1651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Spendibile per piazzare difese</a:t>
            </a:r>
            <a:endParaRPr sz="1400"/>
          </a:p>
          <a:p>
            <a:pPr indent="0" lvl="0" marL="5207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90500" lvl="0" marL="1778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Progresso del gioco</a:t>
            </a:r>
            <a:endParaRPr sz="16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Dipendente dal livello raggiunto e dal punteggio totalizzato durante i livelli</a:t>
            </a:r>
            <a:endParaRPr sz="1400"/>
          </a:p>
          <a:p>
            <a:pPr indent="0" lvl="0" marL="1778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4709" y="3120400"/>
            <a:ext cx="3454778" cy="192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65850" y="1085975"/>
            <a:ext cx="3460700" cy="19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8"/>
          <p:cNvSpPr txBox="1"/>
          <p:nvPr>
            <p:ph type="title"/>
          </p:nvPr>
        </p:nvSpPr>
        <p:spPr>
          <a:xfrm>
            <a:off x="5872175" y="456675"/>
            <a:ext cx="2936100" cy="540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ELEMENTI GUI</a:t>
            </a:r>
            <a:endParaRPr sz="2500"/>
          </a:p>
        </p:txBody>
      </p:sp>
      <p:sp>
        <p:nvSpPr>
          <p:cNvPr id="262" name="Google Shape;262;p28"/>
          <p:cNvSpPr txBox="1"/>
          <p:nvPr/>
        </p:nvSpPr>
        <p:spPr>
          <a:xfrm>
            <a:off x="189250" y="1052925"/>
            <a:ext cx="3217500" cy="15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Barra della vita della scorta di cibo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Valuta debole/forte accumulata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Counter uccisioni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Counter ondate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189250" y="3010050"/>
            <a:ext cx="3121800" cy="17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Inventario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lang="it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 comparsa con tap sullo schermo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Joystick virtuale a comparsa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Lato"/>
              <a:buChar char="●"/>
            </a:pPr>
            <a:r>
              <a:rPr lang="it" sz="15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Bottone modalità shooting a comparsa</a:t>
            </a:r>
            <a:endParaRPr sz="15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100" y="1579975"/>
            <a:ext cx="5540675" cy="311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9025" y="1639800"/>
            <a:ext cx="416650" cy="4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514350" y="2179325"/>
            <a:ext cx="3579000" cy="2072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Attivata al </a:t>
            </a:r>
            <a:r>
              <a:rPr lang="it" sz="1600"/>
              <a:t>raggiungimento di una quota di uccisioni</a:t>
            </a:r>
            <a:br>
              <a:rPr lang="it" sz="1600"/>
            </a:br>
            <a:endParaRPr sz="16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it" sz="1500"/>
              <a:t>Timer</a:t>
            </a:r>
            <a:endParaRPr sz="15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Uccisione immediata dei nemici con corpo a corpo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it" sz="1600"/>
              <a:t>Shoulder View</a:t>
            </a:r>
            <a:endParaRPr sz="1600"/>
          </a:p>
        </p:txBody>
      </p:sp>
      <p:sp>
        <p:nvSpPr>
          <p:cNvPr id="272" name="Google Shape;272;p29"/>
          <p:cNvSpPr txBox="1"/>
          <p:nvPr>
            <p:ph type="title"/>
          </p:nvPr>
        </p:nvSpPr>
        <p:spPr>
          <a:xfrm>
            <a:off x="2171700" y="653650"/>
            <a:ext cx="6457800" cy="889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BERSERK</a:t>
            </a:r>
            <a:endParaRPr sz="2600"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050" y="1995600"/>
            <a:ext cx="4745850" cy="265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7925" y="1995600"/>
            <a:ext cx="392825" cy="39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0"/>
          <p:cNvSpPr txBox="1"/>
          <p:nvPr>
            <p:ph type="title"/>
          </p:nvPr>
        </p:nvSpPr>
        <p:spPr>
          <a:xfrm>
            <a:off x="2171850" y="598500"/>
            <a:ext cx="6457800" cy="84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VALUTA</a:t>
            </a:r>
            <a:endParaRPr sz="2500"/>
          </a:p>
        </p:txBody>
      </p:sp>
      <p:pic>
        <p:nvPicPr>
          <p:cNvPr id="281" name="Google Shape;2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250" y="2774400"/>
            <a:ext cx="580150" cy="5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6400" y="1618846"/>
            <a:ext cx="739375" cy="7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 txBox="1"/>
          <p:nvPr>
            <p:ph idx="1" type="body"/>
          </p:nvPr>
        </p:nvSpPr>
        <p:spPr>
          <a:xfrm>
            <a:off x="514350" y="1618850"/>
            <a:ext cx="6268800" cy="3235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Valuta ad alta inflazione: Denti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400"/>
              <a:t>C</a:t>
            </a:r>
            <a:r>
              <a:rPr lang="it" sz="1400"/>
              <a:t>ollezionati uccidendo un nemico </a:t>
            </a:r>
            <a:endParaRPr sz="14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400"/>
              <a:t>Numero di denti prestabilito all’inizio di ogni livello</a:t>
            </a:r>
            <a:br>
              <a:rPr lang="it" sz="1600"/>
            </a:br>
            <a:br>
              <a:rPr lang="it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Valuta a bassa inflazione: Teschi</a:t>
            </a:r>
            <a:endParaRPr sz="16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it" sz="1400"/>
              <a:t>Ottenuti uccidendo un certo tipo di nemico</a:t>
            </a:r>
            <a:br>
              <a:rPr lang="it" sz="1400"/>
            </a:br>
            <a:br>
              <a:rPr lang="it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Possibile acquisto di pacchetti di denti/teschi con valuta reale (€/$/£)</a:t>
            </a:r>
            <a:endParaRPr sz="16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84" name="Google Shape;28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VALUTA: Modalità di spesa</a:t>
            </a:r>
            <a:endParaRPr sz="2500"/>
          </a:p>
        </p:txBody>
      </p:sp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514350" y="1645925"/>
            <a:ext cx="6000600" cy="30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500"/>
              <a:t>Modello di Business: Free-To-Play con In-App Purchase</a:t>
            </a:r>
            <a:endParaRPr sz="15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500"/>
              <a:t>V</a:t>
            </a:r>
            <a:r>
              <a:rPr lang="it" sz="1500"/>
              <a:t>aluta ad alta inflazione spendibile durante i livelli del gioco 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500"/>
              <a:t>Acquisto di difese</a:t>
            </a:r>
            <a:br>
              <a:rPr lang="it" sz="1500"/>
            </a:b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500"/>
              <a:t>Store (rigattiere) 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500"/>
              <a:t>Spendere valute per acquistare difese, prima dell’inizio di un livello</a:t>
            </a:r>
            <a:br>
              <a:rPr lang="it" sz="1300"/>
            </a:br>
            <a:endParaRPr sz="13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500"/>
              <a:t>A</a:t>
            </a:r>
            <a:r>
              <a:rPr lang="it" sz="1500"/>
              <a:t>cquisto di armi solo nello store</a:t>
            </a:r>
            <a:endParaRPr sz="15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it" sz="1500"/>
              <a:t>Utilizzo esclusivo della valuta a bassa inflazione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7225" y="3594200"/>
            <a:ext cx="2593175" cy="145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575" y="3594200"/>
            <a:ext cx="745025" cy="74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2171850" y="297225"/>
            <a:ext cx="6457800" cy="555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GAMEPLAY</a:t>
            </a:r>
            <a:endParaRPr sz="2500"/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417925" y="928925"/>
            <a:ext cx="8347500" cy="3937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Sulla scena vengono visualizzati la pila di cibo (in una posizione dell’ambiente di gioco) e il personaggio principale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Un timer viene attivato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Durante il tempo indicato dal timer il giocatore piazza le difese, spendendo i denti che ha a disposizione nel livello. Per esempio: il giocatore comincia la partita a livello 1 con 100 denti. Se ogni mina costa 25 denti, il giocatore ne può posizionare al massimo 4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Al termine del timer comincia la prima ondata: i nemici si dirigono verso la pila di cibo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Il giocatore si muove nella scena per sparare ai nemici o posizionare ulteriori difese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L’ondata termina con la morte dell’ultimo nemico dell’orda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Le difese superstiti vengono conservate. Un ulteriore timer si attiva per consentire al giocatore di riorganizzarsi. Il numero e il tipo di difese posizionabili dipenderà dai denti guadagnati e risparmiati durante le ondate precedenti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Una nuova ondata comincia, con un numero, intensità e tipologia dei nemici maggiore rispetto all’ondata precedente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Anche in questo caso l’ondata termina con la morte dell’ultimo dei nemici o con l’esaurimento della vita della scorta di cibo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Alla fine dell’ultima ondata il livello risulta superato, la scena è ripulita ed è ottenuto un punteggio sulla base del quantitativo di cibo rimasto ed un certo numero di teschi corrispondente al numero di nemici di un certo tipo uccisi</a:t>
            </a:r>
            <a:endParaRPr sz="1400"/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TWEET</a:t>
            </a:r>
            <a:endParaRPr sz="2500"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514350" y="1874523"/>
            <a:ext cx="8115300" cy="19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Gioco tower defense/shoot ‘em </a:t>
            </a:r>
            <a:r>
              <a:rPr lang="it" sz="1600"/>
              <a:t>up</a:t>
            </a:r>
            <a:r>
              <a:rPr lang="it" sz="1600"/>
              <a:t> a livelli, in cui sei un mostriciattolo goloso, equipaggiato con un arma. Il tuo obiettivo è difendere la tua scorta di cibo da orde di mostri nemici. Puoi piazzare difese, spendendo moneta, e puoi muoverti liberamente nella scena per sparare ai nemici. </a:t>
            </a:r>
            <a:r>
              <a:rPr lang="it" sz="1600"/>
              <a:t>Uccidendo l’ultima ondata dell’orda</a:t>
            </a:r>
            <a:r>
              <a:rPr lang="it" sz="1600"/>
              <a:t>, passi al livello successivo. Se un nemico raggiunge la base si mette a mangiare il tuo cibo. Il gioco termina se tutto il cibo viene mangiato. </a:t>
            </a:r>
            <a:endParaRPr sz="1600"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8100" y="4011225"/>
            <a:ext cx="1521554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DEMO</a:t>
            </a:r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 title="RPReplay_Final1599490743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0825" y="1445225"/>
            <a:ext cx="6214825" cy="346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1343100" y="2134955"/>
            <a:ext cx="64578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CONCLUSIONE</a:t>
            </a:r>
            <a:endParaRPr/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>
            <p:ph type="title"/>
          </p:nvPr>
        </p:nvSpPr>
        <p:spPr>
          <a:xfrm>
            <a:off x="2178125" y="497075"/>
            <a:ext cx="6451500" cy="70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PUNTI DI FORZA</a:t>
            </a:r>
            <a:endParaRPr sz="2500"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294100" y="1852625"/>
            <a:ext cx="3868200" cy="3087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" sz="1600"/>
              <a:t>Mix tra dinamica Shoot’em up e Tower defense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Importanza fondamentale del personaggio principale con dinamica Shoot’em up, differentemente dalle dinamiche classiche di Tower Defense</a:t>
            </a:r>
            <a:endParaRPr sz="14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Modalità di Shooting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Automatica, simile ad una torre di difesa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Gestibile dal player</a:t>
            </a:r>
            <a:endParaRPr sz="14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it" sz="1600"/>
              <a:t>Visuale Isometrica 3D</a:t>
            </a:r>
            <a:endParaRPr sz="1400"/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4225" y="2054825"/>
            <a:ext cx="2984675" cy="17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idx="1" type="body"/>
          </p:nvPr>
        </p:nvSpPr>
        <p:spPr>
          <a:xfrm>
            <a:off x="514350" y="1645925"/>
            <a:ext cx="4242600" cy="30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</a:t>
            </a:r>
            <a:r>
              <a:rPr lang="it" sz="1600"/>
              <a:t>odalità berserk in shoulder view  al raggiungimento di una so</a:t>
            </a:r>
            <a:r>
              <a:rPr lang="it" sz="1600"/>
              <a:t>glia di uccisioni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Movimento, posizionamento e percorso dei nemici libero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A griglia in molti Tower Defense</a:t>
            </a:r>
            <a:endParaRPr sz="14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Estensibilità del controllo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Touch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Touch + Joystick PS4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Tastiera &amp; Mouse</a:t>
            </a:r>
            <a:endParaRPr sz="1400"/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>
            <p:ph type="title"/>
          </p:nvPr>
        </p:nvSpPr>
        <p:spPr>
          <a:xfrm>
            <a:off x="2171700" y="497075"/>
            <a:ext cx="6457800" cy="703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UNIQUE SELLING POINTS</a:t>
            </a:r>
            <a:endParaRPr sz="2500"/>
          </a:p>
        </p:txBody>
      </p:sp>
      <p:pic>
        <p:nvPicPr>
          <p:cNvPr id="329" name="Google Shape;32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975" y="2106472"/>
            <a:ext cx="3868225" cy="1627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KPI</a:t>
            </a:r>
            <a:endParaRPr/>
          </a:p>
        </p:txBody>
      </p:sp>
      <p:sp>
        <p:nvSpPr>
          <p:cNvPr id="335" name="Google Shape;335;p37"/>
          <p:cNvSpPr txBox="1"/>
          <p:nvPr>
            <p:ph idx="1" type="body"/>
          </p:nvPr>
        </p:nvSpPr>
        <p:spPr>
          <a:xfrm>
            <a:off x="514350" y="1645920"/>
            <a:ext cx="8115300" cy="301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it" sz="3000"/>
              <a:t>Nel nostro caso…</a:t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3000"/>
              <a:t>30 e Lode</a:t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000"/>
              <a:t>….però anche se il Professore Caturano decidesse di finanziarci, saremo comunque molto felici</a:t>
            </a:r>
            <a:endParaRPr sz="1000"/>
          </a:p>
        </p:txBody>
      </p:sp>
      <p:pic>
        <p:nvPicPr>
          <p:cNvPr id="336" name="Google Shape;3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741875" y="584000"/>
            <a:ext cx="71688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GENERE/PIATTAFORMA/AUDIENCE/SCOPO</a:t>
            </a:r>
            <a:endParaRPr sz="2500"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514350" y="1722125"/>
            <a:ext cx="5540100" cy="30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Tower Defense/Elementi real-time </a:t>
            </a:r>
            <a:r>
              <a:rPr lang="it" sz="1600"/>
              <a:t> Shoot ‘em up </a:t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905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it" sz="1600"/>
              <a:t>Piattaforma Mobile</a:t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Family Audience</a:t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196850" lvl="0" marL="1778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it" sz="1600"/>
              <a:t>Entertainment </a:t>
            </a:r>
            <a:endParaRPr sz="1700"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 rotWithShape="1">
          <a:blip r:embed="rId4">
            <a:alphaModFix/>
          </a:blip>
          <a:srcRect b="25202" l="10367" r="12323" t="24231"/>
          <a:stretch/>
        </p:blipFill>
        <p:spPr>
          <a:xfrm>
            <a:off x="6887449" y="2153825"/>
            <a:ext cx="1742051" cy="11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2171700" y="573280"/>
            <a:ext cx="6457950" cy="9697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SCENARIO/CHARACTER</a:t>
            </a:r>
            <a:endParaRPr sz="2500"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514350" y="1645925"/>
            <a:ext cx="8115300" cy="32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Scenario Fantasy</a:t>
            </a:r>
            <a:endParaRPr sz="1600"/>
          </a:p>
          <a:p>
            <a:pPr indent="-1651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Pianeta popolato da mostriciattoli e creature varie</a:t>
            </a:r>
            <a:endParaRPr sz="14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6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Character</a:t>
            </a:r>
            <a:r>
              <a:rPr lang="it" sz="1600"/>
              <a:t>: Mostriciattolo goloso che raccoglie il cibo per se</a:t>
            </a:r>
            <a:endParaRPr sz="16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600"/>
          </a:p>
          <a:p>
            <a:pPr indent="-1778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Goal</a:t>
            </a:r>
            <a:endParaRPr sz="1600"/>
          </a:p>
          <a:p>
            <a:pPr indent="-165100" lvl="1" marL="5207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Difendere la propria scorta di cibo dall’avanzare di orde di creature nemiche, desiderose di cibo</a:t>
            </a:r>
            <a:endParaRPr sz="1400"/>
          </a:p>
          <a:p>
            <a:pPr indent="-762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600"/>
          </a:p>
          <a:p>
            <a:pPr indent="-190500" lvl="0" marL="177800" rtl="0" algn="l"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Personaggio unico</a:t>
            </a:r>
            <a:endParaRPr sz="1600"/>
          </a:p>
          <a:p>
            <a:pPr indent="-177800" lvl="1" marL="520700" rtl="0" algn="l">
              <a:spcBef>
                <a:spcPts val="40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Personalizzabile nell’armamento</a:t>
            </a:r>
            <a:endParaRPr sz="1400"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/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SCENARIO/STORYBOARD</a:t>
            </a:r>
            <a:endParaRPr sz="2500"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775" y="1695580"/>
            <a:ext cx="4119397" cy="329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222" y="1695580"/>
            <a:ext cx="4119397" cy="329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>
            <p:ph type="title"/>
          </p:nvPr>
        </p:nvSpPr>
        <p:spPr>
          <a:xfrm>
            <a:off x="2171700" y="573280"/>
            <a:ext cx="6457800" cy="9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SCENARIO/STORYBOARD</a:t>
            </a:r>
            <a:endParaRPr sz="2500"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00" y="1695580"/>
            <a:ext cx="4119397" cy="3295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047" y="1695580"/>
            <a:ext cx="4119397" cy="3295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2171700" y="268476"/>
            <a:ext cx="64578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</a:pPr>
            <a:r>
              <a:rPr lang="it" sz="2500"/>
              <a:t>VISTA/MECCANICHE BASE</a:t>
            </a:r>
            <a:endParaRPr sz="2500"/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396475" y="1232300"/>
            <a:ext cx="34290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it" sz="1600"/>
              <a:t>Visuale </a:t>
            </a:r>
            <a:r>
              <a:rPr lang="it" sz="1600"/>
              <a:t>Isometrica</a:t>
            </a:r>
            <a:endParaRPr sz="1600"/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3D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r>
              <a:t/>
            </a:r>
            <a:endParaRPr sz="1600"/>
          </a:p>
          <a:p>
            <a:pPr indent="-1905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Meccaniche base</a:t>
            </a:r>
            <a:endParaRPr sz="1600"/>
          </a:p>
          <a:p>
            <a:pPr indent="-177800" lvl="1" marL="5207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Sparare: </a:t>
            </a:r>
            <a:endParaRPr sz="1400"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it" sz="1400"/>
              <a:t>tieni premuto bottone (touch)</a:t>
            </a:r>
            <a:endParaRPr sz="1400"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sz="1400"/>
              <a:t>spacebar (tastiera)</a:t>
            </a:r>
            <a:endParaRPr sz="1400"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sz="1400"/>
              <a:t>premi cross (controller ps4)</a:t>
            </a:r>
            <a:endParaRPr sz="1400"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Muoversi: </a:t>
            </a:r>
            <a:endParaRPr sz="1400"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it" sz="1400"/>
              <a:t>joystick virtuale (</a:t>
            </a:r>
            <a:r>
              <a:rPr lang="it" sz="1400"/>
              <a:t>touch)</a:t>
            </a:r>
            <a:endParaRPr sz="1400"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sz="1400"/>
              <a:t>WASD </a:t>
            </a:r>
            <a:r>
              <a:rPr lang="it" sz="1400"/>
              <a:t>(tastiera)</a:t>
            </a:r>
            <a:endParaRPr sz="1400"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sz="1400"/>
              <a:t>stick sinistro </a:t>
            </a:r>
            <a:r>
              <a:rPr lang="it" sz="1400"/>
              <a:t>(controller ps4)</a:t>
            </a:r>
            <a:endParaRPr sz="1400"/>
          </a:p>
          <a:p>
            <a:pPr indent="-177800" lvl="1" marL="5207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it" sz="1400"/>
              <a:t>Piazzare difese: </a:t>
            </a:r>
            <a:endParaRPr sz="1400"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</a:pPr>
            <a:r>
              <a:rPr lang="it" sz="1400"/>
              <a:t>tap (touch)</a:t>
            </a:r>
            <a:endParaRPr sz="1400"/>
          </a:p>
          <a:p>
            <a:pPr indent="-177800" lvl="2" marL="863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it" sz="1400"/>
              <a:t>punta e clicca (mouse)</a:t>
            </a:r>
            <a:endParaRPr sz="1400"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625" y="1689463"/>
            <a:ext cx="4934701" cy="27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1725225" y="192275"/>
            <a:ext cx="6904200" cy="969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MECCANICHE/CONTROLLI: MORE</a:t>
            </a:r>
            <a:endParaRPr sz="2500"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514350" y="1359825"/>
            <a:ext cx="6590100" cy="371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it" sz="1600"/>
              <a:t>Movimento: hold di una porzione dello schermo in basso a sinistra 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Joystick virtuale a</a:t>
            </a:r>
            <a:r>
              <a:rPr lang="it" sz="1400"/>
              <a:t> comparsa a seguito dell’hold</a:t>
            </a:r>
            <a:endParaRPr sz="14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it" sz="1600"/>
              <a:t>Sparo: hold di </a:t>
            </a:r>
            <a:r>
              <a:rPr lang="it" sz="1600"/>
              <a:t>una porzione dello schermo in basso a destra </a:t>
            </a:r>
            <a:endParaRPr sz="16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400"/>
              <a:t>Bottone a comparsa a seguito dell’hold</a:t>
            </a:r>
            <a:endParaRPr sz="14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400"/>
              <a:t>I</a:t>
            </a:r>
            <a:r>
              <a:rPr lang="it" sz="1400"/>
              <a:t>l personaggio si blocca entrando in “modalità shooting”</a:t>
            </a:r>
            <a:endParaRPr sz="14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400"/>
              <a:t>Sparo automatico attivato al rilevamento di nemici nel raggio d’azione</a:t>
            </a:r>
            <a:endParaRPr sz="14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it" sz="1600"/>
              <a:t>Posizionamento trappole: tap sullo schermo</a:t>
            </a:r>
            <a:endParaRPr sz="16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it" sz="1400"/>
              <a:t>Porzione di GUI che visualizza l’inventario a seguito del tap</a:t>
            </a:r>
            <a:endParaRPr sz="14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Estensione del controllo touch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Joystick PS4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Tastiera &amp; Mouse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t" sz="1400"/>
              <a:t>Switch tra le differenti modalità di input mediante press tasto Shift/ Triangolo</a:t>
            </a:r>
            <a:endParaRPr sz="1400"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5100" y="3885075"/>
            <a:ext cx="815700" cy="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900" y="1712125"/>
            <a:ext cx="1712051" cy="171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2425" y="3990025"/>
            <a:ext cx="760800" cy="7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2171700" y="573274"/>
            <a:ext cx="6457800" cy="594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/>
              <a:t>ESEMPI DI CONTROLLI TOUCH</a:t>
            </a:r>
            <a:endParaRPr sz="250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3">
            <a:alphaModFix/>
          </a:blip>
          <a:srcRect b="0" l="0" r="32000" t="14324"/>
          <a:stretch/>
        </p:blipFill>
        <p:spPr>
          <a:xfrm>
            <a:off x="0" y="1296575"/>
            <a:ext cx="2897199" cy="1746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 rotWithShape="1">
          <a:blip r:embed="rId4">
            <a:alphaModFix/>
          </a:blip>
          <a:srcRect b="0" l="37659" r="0" t="19588"/>
          <a:stretch/>
        </p:blipFill>
        <p:spPr>
          <a:xfrm>
            <a:off x="2455448" y="3331275"/>
            <a:ext cx="2833556" cy="174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/>
        </p:nvSpPr>
        <p:spPr>
          <a:xfrm>
            <a:off x="6407950" y="3520925"/>
            <a:ext cx="2593200" cy="3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Esempio posizionamento trappole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2"/>
          <p:cNvSpPr txBox="1"/>
          <p:nvPr/>
        </p:nvSpPr>
        <p:spPr>
          <a:xfrm>
            <a:off x="2897200" y="1596625"/>
            <a:ext cx="1142700" cy="5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Esempio movimento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1217225" y="3977850"/>
            <a:ext cx="11427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Esempio shooting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760800" cy="7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1950" y="1749025"/>
            <a:ext cx="3269614" cy="18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